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3" r:id="rId5"/>
    <p:sldId id="269" r:id="rId6"/>
    <p:sldId id="264" r:id="rId7"/>
    <p:sldId id="270" r:id="rId8"/>
    <p:sldId id="260" r:id="rId9"/>
    <p:sldId id="271" r:id="rId10"/>
    <p:sldId id="265" r:id="rId11"/>
    <p:sldId id="27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5E5"/>
    <a:srgbClr val="CE9CE0"/>
    <a:srgbClr val="FC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5675A-A2CD-499F-B0EA-28ED0F7932FC}" v="367" dt="2018-10-18T15:18:18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116B5-45C2-4759-B82F-09D048A4D9EB}"/>
              </a:ext>
            </a:extLst>
          </p:cNvPr>
          <p:cNvSpPr/>
          <p:nvPr/>
        </p:nvSpPr>
        <p:spPr>
          <a:xfrm>
            <a:off x="0" y="2552145"/>
            <a:ext cx="12192000" cy="18288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77DAB5-BC51-466B-965F-D543DDEB2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7060" r="-1" b="-1"/>
          <a:stretch/>
        </p:blipFill>
        <p:spPr>
          <a:xfrm>
            <a:off x="4140708" y="387785"/>
            <a:ext cx="3910584" cy="2461331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394E4-E48D-41A6-8776-A68258A195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" r="-1" b="-1"/>
          <a:stretch/>
        </p:blipFill>
        <p:spPr>
          <a:xfrm>
            <a:off x="4553987" y="3385265"/>
            <a:ext cx="3084025" cy="3069719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EA53D-E05A-403D-90A8-75A17F04B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8" b="-2"/>
          <a:stretch/>
        </p:blipFill>
        <p:spPr>
          <a:xfrm>
            <a:off x="321735" y="267008"/>
            <a:ext cx="3162629" cy="4734397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838A1-FFA9-4969-A5E1-BE88582083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8" r="-2" b="-2"/>
          <a:stretch/>
        </p:blipFill>
        <p:spPr>
          <a:xfrm>
            <a:off x="8744585" y="1527011"/>
            <a:ext cx="3135840" cy="4694294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B047D-3CAA-4DA8-8071-9ABC2C8543AD}"/>
              </a:ext>
            </a:extLst>
          </p:cNvPr>
          <p:cNvSpPr txBox="1"/>
          <p:nvPr/>
        </p:nvSpPr>
        <p:spPr>
          <a:xfrm>
            <a:off x="659430" y="5001404"/>
            <a:ext cx="248723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Cara and Otto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BF4F3-774E-4595-86CE-4FB2C56BFCA4}"/>
              </a:ext>
            </a:extLst>
          </p:cNvPr>
          <p:cNvSpPr txBox="1"/>
          <p:nvPr/>
        </p:nvSpPr>
        <p:spPr>
          <a:xfrm>
            <a:off x="9218081" y="6218389"/>
            <a:ext cx="21856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Otto at his</a:t>
            </a:r>
            <a:r>
              <a:rPr lang="en-US">
                <a:latin typeface="Century Gothic"/>
              </a:rPr>
              <a:t> desk.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10997-FC9F-47D2-8918-184F408ADB5F}"/>
              </a:ext>
            </a:extLst>
          </p:cNvPr>
          <p:cNvSpPr txBox="1"/>
          <p:nvPr/>
        </p:nvSpPr>
        <p:spPr>
          <a:xfrm>
            <a:off x="5001681" y="6452068"/>
            <a:ext cx="21856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Fritzi and Otto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78183-0C4E-4680-BA39-28898078B72A}"/>
              </a:ext>
            </a:extLst>
          </p:cNvPr>
          <p:cNvSpPr txBox="1"/>
          <p:nvPr/>
        </p:nvSpPr>
        <p:spPr>
          <a:xfrm>
            <a:off x="4692950" y="2847483"/>
            <a:ext cx="280219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Fritzi, Cara, and Otto </a:t>
            </a:r>
          </a:p>
        </p:txBody>
      </p:sp>
    </p:spTree>
    <p:extLst>
      <p:ext uri="{BB962C8B-B14F-4D97-AF65-F5344CB8AC3E}">
        <p14:creationId xmlns:p14="http://schemas.microsoft.com/office/powerpoint/2010/main" val="302147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6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9B89CF-10D4-4561-8E36-F4827D120C43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00E7E4-544D-4718-8A3D-71FF1D039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3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60" y="473213"/>
            <a:ext cx="4433680" cy="5911574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03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A23A65-05E7-49F8-BF0E-4E850A17E138}"/>
              </a:ext>
            </a:extLst>
          </p:cNvPr>
          <p:cNvSpPr/>
          <p:nvPr/>
        </p:nvSpPr>
        <p:spPr>
          <a:xfrm>
            <a:off x="2873829" y="0"/>
            <a:ext cx="9318171" cy="6858001"/>
          </a:xfrm>
          <a:prstGeom prst="rect">
            <a:avLst/>
          </a:prstGeom>
          <a:solidFill>
            <a:srgbClr val="BDE5E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7221887-BB8E-4833-832B-EE90991A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48709" y="348520"/>
            <a:ext cx="9147345" cy="5913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3D10B-94AC-4BEB-8A9C-6EEB11FF8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8" y="2407920"/>
            <a:ext cx="3014004" cy="4202930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10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1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ED51654-61E6-4A5B-BE0B-9B803C284C9E}"/>
              </a:ext>
            </a:extLst>
          </p:cNvPr>
          <p:cNvSpPr/>
          <p:nvPr/>
        </p:nvSpPr>
        <p:spPr>
          <a:xfrm>
            <a:off x="0" y="0"/>
            <a:ext cx="5238749" cy="6858001"/>
          </a:xfrm>
          <a:prstGeom prst="rect">
            <a:avLst/>
          </a:prstGeom>
          <a:solidFill>
            <a:srgbClr val="CE9CE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41178-DF4F-45D6-9F9D-72450DE04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57" y="248254"/>
            <a:ext cx="2243403" cy="2992099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587CF-AE4C-4BDA-9DD4-9A4E82B52DDB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3" y="3711449"/>
            <a:ext cx="2839735" cy="2726731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B5F65-2127-416D-AA14-60C470A26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7" y="289627"/>
            <a:ext cx="3008531" cy="2983516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B07166-AB38-4ED7-AD84-CB6571889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57" y="3668491"/>
            <a:ext cx="2839735" cy="2789460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136658-064F-4DA0-ADFE-F2C5590AA1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0381"/>
          <a:stretch/>
        </p:blipFill>
        <p:spPr>
          <a:xfrm>
            <a:off x="616028" y="248254"/>
            <a:ext cx="4045153" cy="2671697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2CC405-B2B3-4F7C-BF7E-8582A62F4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0" y="3358161"/>
            <a:ext cx="1947414" cy="3109230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21824C-B4B4-4473-9B80-C2FCB59B47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9" y="3342542"/>
            <a:ext cx="2083025" cy="3115409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C51106-7433-4319-8BDD-5F6EB12C8337}"/>
              </a:ext>
            </a:extLst>
          </p:cNvPr>
          <p:cNvSpPr txBox="1"/>
          <p:nvPr/>
        </p:nvSpPr>
        <p:spPr>
          <a:xfrm>
            <a:off x="9663806" y="3079826"/>
            <a:ext cx="2326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©ANNE FRANK FONDS Basel, </a:t>
            </a:r>
            <a:r>
              <a:rPr lang="en-US" sz="900" dirty="0">
                <a:solidFill>
                  <a:schemeClr val="bg1"/>
                </a:solidFill>
              </a:rPr>
              <a:t>Switzerland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AAC8D-3E5F-4A8C-8113-68749AB9BDBB}"/>
              </a:ext>
            </a:extLst>
          </p:cNvPr>
          <p:cNvSpPr txBox="1"/>
          <p:nvPr/>
        </p:nvSpPr>
        <p:spPr>
          <a:xfrm>
            <a:off x="739854" y="2919951"/>
            <a:ext cx="379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Auguste and Hermann van </a:t>
            </a:r>
            <a:r>
              <a:rPr lang="en-US" err="1">
                <a:latin typeface="Century Gothic" panose="020B0502020202020204" pitchFamily="34" charset="0"/>
              </a:rPr>
              <a:t>Pels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38D36E-1D6B-4976-B5B8-708D9A629D11}"/>
              </a:ext>
            </a:extLst>
          </p:cNvPr>
          <p:cNvSpPr txBox="1"/>
          <p:nvPr/>
        </p:nvSpPr>
        <p:spPr>
          <a:xfrm>
            <a:off x="404873" y="6444374"/>
            <a:ext cx="17966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Fritz Pfeffer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06E917-C8AE-417C-8C35-6C7AD313CDB3}"/>
              </a:ext>
            </a:extLst>
          </p:cNvPr>
          <p:cNvSpPr txBox="1"/>
          <p:nvPr/>
        </p:nvSpPr>
        <p:spPr>
          <a:xfrm>
            <a:off x="2923328" y="6428020"/>
            <a:ext cx="18155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Peter van Pels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FC849D-7CFA-4B5E-ADD3-B919AA563320}"/>
              </a:ext>
            </a:extLst>
          </p:cNvPr>
          <p:cNvSpPr txBox="1"/>
          <p:nvPr/>
        </p:nvSpPr>
        <p:spPr>
          <a:xfrm>
            <a:off x="5609363" y="3240353"/>
            <a:ext cx="22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Otto Frank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0070C6-01F5-401C-994E-C9679A4C0E4B}"/>
              </a:ext>
            </a:extLst>
          </p:cNvPr>
          <p:cNvSpPr txBox="1"/>
          <p:nvPr/>
        </p:nvSpPr>
        <p:spPr>
          <a:xfrm>
            <a:off x="9221773" y="3266932"/>
            <a:ext cx="22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Anne Frank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A1109-9F27-4141-A4EB-5F43394CB2A7}"/>
              </a:ext>
            </a:extLst>
          </p:cNvPr>
          <p:cNvSpPr txBox="1"/>
          <p:nvPr/>
        </p:nvSpPr>
        <p:spPr>
          <a:xfrm>
            <a:off x="9306171" y="6428903"/>
            <a:ext cx="22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Margot Frank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53C5FA-3349-4E28-A020-1A6EA2F68038}"/>
              </a:ext>
            </a:extLst>
          </p:cNvPr>
          <p:cNvSpPr txBox="1"/>
          <p:nvPr/>
        </p:nvSpPr>
        <p:spPr>
          <a:xfrm>
            <a:off x="5880912" y="6438180"/>
            <a:ext cx="22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Edith Frank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B76B5-4FC8-4351-922E-484FA85745CA}"/>
              </a:ext>
            </a:extLst>
          </p:cNvPr>
          <p:cNvSpPr txBox="1"/>
          <p:nvPr/>
        </p:nvSpPr>
        <p:spPr>
          <a:xfrm>
            <a:off x="9643486" y="6250927"/>
            <a:ext cx="2326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©ANNE FRANK </a:t>
            </a:r>
            <a:r>
              <a:rPr lang="en-US" sz="900" dirty="0">
                <a:solidFill>
                  <a:schemeClr val="bg1"/>
                </a:solidFill>
              </a:rPr>
              <a:t>FONDS</a:t>
            </a:r>
            <a:r>
              <a:rPr lang="en-US" sz="1000" dirty="0">
                <a:solidFill>
                  <a:schemeClr val="bg1"/>
                </a:solidFill>
              </a:rPr>
              <a:t> Basel, Switzerland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97631-023E-42E5-BD47-C78358DD634A}"/>
              </a:ext>
            </a:extLst>
          </p:cNvPr>
          <p:cNvSpPr txBox="1"/>
          <p:nvPr/>
        </p:nvSpPr>
        <p:spPr>
          <a:xfrm>
            <a:off x="6275321" y="6270536"/>
            <a:ext cx="2326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©ANNE FRANK FONDS Basel, </a:t>
            </a:r>
            <a:r>
              <a:rPr lang="en-US" sz="900" dirty="0">
                <a:solidFill>
                  <a:schemeClr val="bg1"/>
                </a:solidFill>
              </a:rPr>
              <a:t>Switzerland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F2800E-61CB-47BE-8C84-45AEBEFAD710}"/>
              </a:ext>
            </a:extLst>
          </p:cNvPr>
          <p:cNvSpPr txBox="1"/>
          <p:nvPr/>
        </p:nvSpPr>
        <p:spPr>
          <a:xfrm>
            <a:off x="2616534" y="6282694"/>
            <a:ext cx="2326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©ANNE FRANK FONDS Basel, Switzerland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22E1DF-3DD2-4B04-9A28-4C9FAEA54468}"/>
              </a:ext>
            </a:extLst>
          </p:cNvPr>
          <p:cNvSpPr txBox="1"/>
          <p:nvPr/>
        </p:nvSpPr>
        <p:spPr>
          <a:xfrm>
            <a:off x="32117" y="6281406"/>
            <a:ext cx="2326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©ANNE FRANK FONDS Basel, Switzerland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15FC40-DF30-47D9-9914-F1734767962A}"/>
              </a:ext>
            </a:extLst>
          </p:cNvPr>
          <p:cNvSpPr txBox="1"/>
          <p:nvPr/>
        </p:nvSpPr>
        <p:spPr>
          <a:xfrm>
            <a:off x="2470164" y="2725649"/>
            <a:ext cx="2326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©ANNE FRANK FONDS Basel, </a:t>
            </a:r>
            <a:r>
              <a:rPr lang="en-US" sz="900" dirty="0">
                <a:solidFill>
                  <a:schemeClr val="bg1"/>
                </a:solidFill>
              </a:rPr>
              <a:t>Switzerland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3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64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58256-0FD1-4DD2-BE22-6110187B60AF}"/>
              </a:ext>
            </a:extLst>
          </p:cNvPr>
          <p:cNvSpPr/>
          <p:nvPr/>
        </p:nvSpPr>
        <p:spPr>
          <a:xfrm>
            <a:off x="0" y="-1"/>
            <a:ext cx="12192000" cy="34290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F4FF2-D38A-4B79-B657-02FC2FD6A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1213401"/>
            <a:ext cx="6817227" cy="4431198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917CE-CC87-466B-99F0-D7635F1E1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88" y="1086650"/>
            <a:ext cx="3431539" cy="4684699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B7648-C203-4AA0-AA24-B22083229EAC}"/>
              </a:ext>
            </a:extLst>
          </p:cNvPr>
          <p:cNvSpPr txBox="1"/>
          <p:nvPr/>
        </p:nvSpPr>
        <p:spPr>
          <a:xfrm>
            <a:off x="978321" y="5771349"/>
            <a:ext cx="61988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Otto Frank (middle) and his </a:t>
            </a:r>
            <a:r>
              <a:rPr lang="en-US">
                <a:latin typeface="Century Gothic" panose="020B0502020202020204" pitchFamily="34" charset="0"/>
              </a:rPr>
              <a:t>Office Helpers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10B40-7EFE-4513-BD48-FA7E9EB19B75}"/>
              </a:ext>
            </a:extLst>
          </p:cNvPr>
          <p:cNvSpPr txBox="1"/>
          <p:nvPr/>
        </p:nvSpPr>
        <p:spPr>
          <a:xfrm>
            <a:off x="8945096" y="5940160"/>
            <a:ext cx="1799521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Miep Gies</a:t>
            </a:r>
          </a:p>
        </p:txBody>
      </p:sp>
    </p:spTree>
    <p:extLst>
      <p:ext uri="{BB962C8B-B14F-4D97-AF65-F5344CB8AC3E}">
        <p14:creationId xmlns:p14="http://schemas.microsoft.com/office/powerpoint/2010/main" val="331318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96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73EFDD-7138-4F46-AD37-7FAE136F90C2}"/>
              </a:ext>
            </a:extLst>
          </p:cNvPr>
          <p:cNvSpPr/>
          <p:nvPr/>
        </p:nvSpPr>
        <p:spPr>
          <a:xfrm>
            <a:off x="1894114" y="228600"/>
            <a:ext cx="8392886" cy="6389913"/>
          </a:xfrm>
          <a:prstGeom prst="rect">
            <a:avLst/>
          </a:prstGeom>
          <a:solidFill>
            <a:srgbClr val="FCD6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37164-33B9-4035-9115-966FD7B6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44" y="443508"/>
            <a:ext cx="7961312" cy="5970984"/>
          </a:xfrm>
          <a:prstGeom prst="rect">
            <a:avLst/>
          </a:prstGeom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67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1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Freeman</dc:creator>
  <cp:lastModifiedBy>Rachel Freeman</cp:lastModifiedBy>
  <cp:revision>1</cp:revision>
  <dcterms:created xsi:type="dcterms:W3CDTF">2018-10-14T01:10:31Z</dcterms:created>
  <dcterms:modified xsi:type="dcterms:W3CDTF">2019-02-18T17:15:04Z</dcterms:modified>
</cp:coreProperties>
</file>